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6858000" type="screen4x3"/>
  <p:notesSz cx="6858000" cy="9144000"/>
  <p:embeddedFontLst>
    <p:embeddedFont>
      <p:font typeface="Noto Sans Symbols" panose="020B0502040504020204" pitchFamily="34" charset="0"/>
      <p:regular r:id="rId32"/>
      <p:bold r:id="rId33"/>
    </p:embeddedFont>
    <p:embeddedFont>
      <p:font typeface="Arial Black" panose="020B0A04020102020204" pitchFamily="34" charset="0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1306" y="-1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3781587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5453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8263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19008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8838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9454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06102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28471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29513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44485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94379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8311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38878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72833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29327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22726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2fa9bea0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42fa9bea0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43406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25037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73472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48312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02907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69295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4802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1349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5082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113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153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611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9688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3334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 txBox="1">
            <a:spLocks noGrp="1"/>
          </p:cNvSpPr>
          <p:nvPr>
            <p:ph type="title"/>
          </p:nvPr>
        </p:nvSpPr>
        <p:spPr>
          <a:xfrm>
            <a:off x="381000" y="93663"/>
            <a:ext cx="8229600" cy="973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077200" y="647700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>
            <a:spLocks noGrp="1"/>
          </p:cNvSpPr>
          <p:nvPr>
            <p:ph type="title"/>
          </p:nvPr>
        </p:nvSpPr>
        <p:spPr>
          <a:xfrm>
            <a:off x="381000" y="93663"/>
            <a:ext cx="8229600" cy="973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1"/>
          </p:nvPr>
        </p:nvSpPr>
        <p:spPr>
          <a:xfrm rot="5400000">
            <a:off x="2179637" y="-350838"/>
            <a:ext cx="4784725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sldNum" idx="12"/>
          </p:nvPr>
        </p:nvSpPr>
        <p:spPr>
          <a:xfrm>
            <a:off x="8077200" y="647700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 rot="5400000">
            <a:off x="4671218" y="2110581"/>
            <a:ext cx="5973763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body" idx="1"/>
          </p:nvPr>
        </p:nvSpPr>
        <p:spPr>
          <a:xfrm rot="5400000">
            <a:off x="480219" y="129382"/>
            <a:ext cx="5973763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sldNum" idx="12"/>
          </p:nvPr>
        </p:nvSpPr>
        <p:spPr>
          <a:xfrm>
            <a:off x="8077200" y="647700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, 텍스트 및 내용" type="txAndObj">
  <p:cSld name="TEXT_AND_OBJEC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97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body" idx="1"/>
          </p:nvPr>
        </p:nvSpPr>
        <p:spPr>
          <a:xfrm>
            <a:off x="457200" y="1341438"/>
            <a:ext cx="4038600" cy="478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2"/>
          </p:nvPr>
        </p:nvSpPr>
        <p:spPr>
          <a:xfrm>
            <a:off x="4648200" y="1341438"/>
            <a:ext cx="4038600" cy="478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077200" y="647700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, 텍스트 및 내용 2개" type="txAndTwoObj">
  <p:cSld name="TEXT_AND_TWO_OBJECT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97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>
            <a:off x="457200" y="1341438"/>
            <a:ext cx="4038600" cy="478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body" idx="2"/>
          </p:nvPr>
        </p:nvSpPr>
        <p:spPr>
          <a:xfrm>
            <a:off x="4648200" y="1341438"/>
            <a:ext cx="4038600" cy="2316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3"/>
          </p:nvPr>
        </p:nvSpPr>
        <p:spPr>
          <a:xfrm>
            <a:off x="4648200" y="3810000"/>
            <a:ext cx="4038600" cy="2316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8077200" y="647700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381000" y="93663"/>
            <a:ext cx="8229600" cy="973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78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077200" y="647700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077200" y="647700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077200" y="647700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81000" y="93663"/>
            <a:ext cx="8229600" cy="973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457200" y="1341438"/>
            <a:ext cx="4038600" cy="478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4648200" y="1341438"/>
            <a:ext cx="4038600" cy="478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077200" y="647700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8077200" y="647700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8077200" y="647700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077200" y="647700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077200" y="647700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0"/>
            <a:ext cx="9144000" cy="1125538"/>
          </a:xfrm>
          <a:prstGeom prst="rect">
            <a:avLst/>
          </a:prstGeom>
          <a:solidFill>
            <a:srgbClr val="99CC00">
              <a:alpha val="2862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78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2" name="Google Shape;12;p1" descr="bann0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38200" y="1066800"/>
            <a:ext cx="7315200" cy="6826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8077200" y="647700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" name="Google Shape;14;p1"/>
          <p:cNvCxnSpPr/>
          <p:nvPr/>
        </p:nvCxnSpPr>
        <p:spPr>
          <a:xfrm>
            <a:off x="381000" y="6629400"/>
            <a:ext cx="990600" cy="0"/>
          </a:xfrm>
          <a:prstGeom prst="straightConnector1">
            <a:avLst/>
          </a:prstGeom>
          <a:noFill/>
          <a:ln w="38100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1"/>
          <p:cNvSpPr/>
          <p:nvPr/>
        </p:nvSpPr>
        <p:spPr>
          <a:xfrm>
            <a:off x="3200400" y="0"/>
            <a:ext cx="2209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oto Sans Symbols"/>
              <a:buNone/>
            </a:pPr>
            <a:r>
              <a:rPr lang="en-US" sz="4000" b="1" i="1" u="none" strike="noStrike" cap="none">
                <a:solidFill>
                  <a:srgbClr val="FFCCCC"/>
                </a:solidFill>
                <a:latin typeface="Arial Black"/>
                <a:ea typeface="Arial Black"/>
                <a:cs typeface="Arial Black"/>
                <a:sym typeface="Arial Black"/>
              </a:rPr>
              <a:t>Smart</a:t>
            </a:r>
            <a:endParaRPr/>
          </a:p>
        </p:txBody>
      </p:sp>
      <p:sp>
        <p:nvSpPr>
          <p:cNvPr id="16" name="Google Shape;16;p1"/>
          <p:cNvSpPr/>
          <p:nvPr/>
        </p:nvSpPr>
        <p:spPr>
          <a:xfrm>
            <a:off x="7483475" y="533400"/>
            <a:ext cx="1584325" cy="6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oto Sans Symbols"/>
              <a:buNone/>
            </a:pPr>
            <a:r>
              <a:rPr lang="en-US" sz="4000" b="1" i="1" u="none" strike="noStrike" cap="none">
                <a:solidFill>
                  <a:srgbClr val="FFCCCC"/>
                </a:solidFill>
                <a:latin typeface="Arial Black"/>
                <a:ea typeface="Arial Black"/>
                <a:cs typeface="Arial Black"/>
                <a:sym typeface="Arial Black"/>
              </a:rPr>
              <a:t>SW</a:t>
            </a:r>
            <a:endParaRPr/>
          </a:p>
        </p:txBody>
      </p:sp>
      <p:sp>
        <p:nvSpPr>
          <p:cNvPr id="17" name="Google Shape;17;p1"/>
          <p:cNvSpPr/>
          <p:nvPr/>
        </p:nvSpPr>
        <p:spPr>
          <a:xfrm>
            <a:off x="4953000" y="304800"/>
            <a:ext cx="3038475" cy="65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oto Sans Symbols"/>
              <a:buNone/>
            </a:pPr>
            <a:r>
              <a:rPr lang="en-US" sz="4000" b="1" i="1" u="none" strike="noStrike" cap="none">
                <a:solidFill>
                  <a:srgbClr val="FFCCCC"/>
                </a:solidFill>
                <a:latin typeface="Arial Black"/>
                <a:ea typeface="Arial Black"/>
                <a:cs typeface="Arial Black"/>
                <a:sym typeface="Arial Black"/>
              </a:rPr>
              <a:t>Systems</a:t>
            </a:r>
            <a:endParaRPr/>
          </a:p>
        </p:txBody>
      </p:sp>
      <p:sp>
        <p:nvSpPr>
          <p:cNvPr id="18" name="Google Shape;18;p1"/>
          <p:cNvSpPr/>
          <p:nvPr/>
        </p:nvSpPr>
        <p:spPr>
          <a:xfrm>
            <a:off x="0" y="6553200"/>
            <a:ext cx="2743200" cy="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스마트시스템소프트웨어학과</a:t>
            </a:r>
            <a:endParaRPr sz="1600" b="1" i="1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Google Shape;19;p1"/>
          <p:cNvSpPr txBox="1">
            <a:spLocks noGrp="1"/>
          </p:cNvSpPr>
          <p:nvPr>
            <p:ph type="title"/>
          </p:nvPr>
        </p:nvSpPr>
        <p:spPr>
          <a:xfrm>
            <a:off x="381000" y="93663"/>
            <a:ext cx="8229600" cy="973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i--Sd4xH9Z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762000" y="1905000"/>
            <a:ext cx="7620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로봇과 센서</a:t>
            </a:r>
            <a:endParaRPr sz="3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4294967295"/>
          </p:nvPr>
        </p:nvSpPr>
        <p:spPr>
          <a:xfrm>
            <a:off x="1371600" y="3721100"/>
            <a:ext cx="6400800" cy="1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Youngjoon Han</a:t>
            </a:r>
            <a:endParaRPr/>
          </a:p>
          <a:p>
            <a:pPr marL="0" marR="0" lvl="0" indent="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young@ssu.ac.kr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>
            <a:spLocks noGrp="1"/>
          </p:cNvSpPr>
          <p:nvPr>
            <p:ph type="title"/>
          </p:nvPr>
        </p:nvSpPr>
        <p:spPr>
          <a:xfrm>
            <a:off x="381000" y="93663"/>
            <a:ext cx="8229600" cy="973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Turtlebot3 테스트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4"/>
          <p:cNvSpPr txBox="1"/>
          <p:nvPr/>
        </p:nvSpPr>
        <p:spPr>
          <a:xfrm>
            <a:off x="457200" y="1371600"/>
            <a:ext cx="82296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AutoNum type="arabicPeriod"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(turtlebot터미널) turtlebot 런치파일 실행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0" indent="-34925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None/>
            </a:pP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0" indent="-51435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AutoNum type="arabicPeriod"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(remotePC) rviz로 laser_scan 데이터 확인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51435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/>
            </a:pP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터미널에서 rviz 실행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51435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/>
            </a:pP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왼쪽 하단 Add-&gt;By topic-&gt;/LaserScan 선택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51435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/>
            </a:pP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왼쪽 상단 fixed_frame에 base_scan입력</a:t>
            </a: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4"/>
          <p:cNvSpPr/>
          <p:nvPr/>
        </p:nvSpPr>
        <p:spPr>
          <a:xfrm>
            <a:off x="511908" y="1905000"/>
            <a:ext cx="8153400" cy="457200"/>
          </a:xfrm>
          <a:prstGeom prst="roundRect">
            <a:avLst>
              <a:gd name="adj" fmla="val 16667"/>
            </a:avLst>
          </a:prstGeom>
          <a:solidFill>
            <a:srgbClr val="FFCC66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##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roslaunch turtlebot3_bringup turtlebot3_robot.launch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8" name="Google Shape;15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0300" y="4114800"/>
            <a:ext cx="4191000" cy="2357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>
            <a:spLocks noGrp="1"/>
          </p:cNvSpPr>
          <p:nvPr>
            <p:ph type="title"/>
          </p:nvPr>
        </p:nvSpPr>
        <p:spPr>
          <a:xfrm>
            <a:off x="381000" y="93663"/>
            <a:ext cx="8229600" cy="973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Turtlebot3 테스트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5"/>
          <p:cNvSpPr txBox="1"/>
          <p:nvPr/>
        </p:nvSpPr>
        <p:spPr>
          <a:xfrm>
            <a:off x="457200" y="1371600"/>
            <a:ext cx="82296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AutoNum type="arabicPeriod"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(remotePC) 터틀봇 조종 노드 실행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5"/>
          <p:cNvSpPr/>
          <p:nvPr/>
        </p:nvSpPr>
        <p:spPr>
          <a:xfrm>
            <a:off x="511908" y="1905000"/>
            <a:ext cx="8153400" cy="457200"/>
          </a:xfrm>
          <a:prstGeom prst="roundRect">
            <a:avLst>
              <a:gd name="adj" fmla="val 16667"/>
            </a:avLst>
          </a:prstGeom>
          <a:solidFill>
            <a:srgbClr val="FFCC66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##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roslaunch turtlebot3_teleop turtlebot3_teleop_key.launch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6" name="Google Shape;16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9337" y="2673927"/>
            <a:ext cx="4505325" cy="3513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>
            <a:spLocks noGrp="1"/>
          </p:cNvSpPr>
          <p:nvPr>
            <p:ph type="title"/>
          </p:nvPr>
        </p:nvSpPr>
        <p:spPr>
          <a:xfrm>
            <a:off x="381000" y="93663"/>
            <a:ext cx="8229600" cy="973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ROS 도구 – Rviz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6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78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Rviz : ROS의 3차원 시각화 도구. 이미지 센서나 3차원 클라우드 포인트 정보를 시각화해주거나, 사용자 노드로부터 데이터를 송수신해 로봇 디버깅에 활용할 수 있다.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6"/>
          <p:cNvSpPr txBox="1"/>
          <p:nvPr/>
        </p:nvSpPr>
        <p:spPr>
          <a:xfrm>
            <a:off x="1333500" y="5638800"/>
            <a:ext cx="64770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https://youtu.be/i--Sd4xH9ZE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4" name="Google Shape;174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09800" y="2895600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381000" y="93663"/>
            <a:ext cx="8229600" cy="973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ROS 도구 – Rviz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7"/>
          <p:cNvSpPr/>
          <p:nvPr/>
        </p:nvSpPr>
        <p:spPr>
          <a:xfrm>
            <a:off x="511908" y="1905000"/>
            <a:ext cx="8153400" cy="457200"/>
          </a:xfrm>
          <a:prstGeom prst="roundRect">
            <a:avLst>
              <a:gd name="adj" fmla="val 16667"/>
            </a:avLst>
          </a:prstGeom>
          <a:solidFill>
            <a:srgbClr val="FFCC66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##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rosrun rviz rviz 또는 rviz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p27"/>
          <p:cNvSpPr txBox="1"/>
          <p:nvPr/>
        </p:nvSpPr>
        <p:spPr>
          <a:xfrm>
            <a:off x="457200" y="1371600"/>
            <a:ext cx="82296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AutoNum type="arabicPeriod"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Rviz 실행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575" y="2751325"/>
            <a:ext cx="6232051" cy="350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5975" y="1295225"/>
            <a:ext cx="6232051" cy="350552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8"/>
          <p:cNvSpPr txBox="1">
            <a:spLocks noGrp="1"/>
          </p:cNvSpPr>
          <p:nvPr>
            <p:ph type="title"/>
          </p:nvPr>
        </p:nvSpPr>
        <p:spPr>
          <a:xfrm>
            <a:off x="381000" y="93663"/>
            <a:ext cx="8229600" cy="973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ROS 도구 – Rviz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8"/>
          <p:cNvSpPr txBox="1"/>
          <p:nvPr/>
        </p:nvSpPr>
        <p:spPr>
          <a:xfrm>
            <a:off x="401782" y="5029200"/>
            <a:ext cx="8458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1) 3D View: 각종 데이터를 3차원으로 볼 수 있는 메인화면. 배경색이나 고정 프레임 등은 왼쪽 디스플레이의 Global Options에서 설정할 수 있다.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8"/>
          <p:cNvSpPr/>
          <p:nvPr/>
        </p:nvSpPr>
        <p:spPr>
          <a:xfrm>
            <a:off x="3158775" y="1588500"/>
            <a:ext cx="3315300" cy="26037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Google Shape;191;p28"/>
          <p:cNvSpPr txBox="1"/>
          <p:nvPr/>
        </p:nvSpPr>
        <p:spPr>
          <a:xfrm>
            <a:off x="3158775" y="1653143"/>
            <a:ext cx="30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①</a:t>
            </a:r>
            <a:endParaRPr sz="2400" b="1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>
            <a:spLocks noGrp="1"/>
          </p:cNvSpPr>
          <p:nvPr>
            <p:ph type="title"/>
          </p:nvPr>
        </p:nvSpPr>
        <p:spPr>
          <a:xfrm>
            <a:off x="381000" y="93663"/>
            <a:ext cx="8229600" cy="973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ROS 도구 – Rviz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2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719" r="718"/>
          <a:stretch/>
        </p:blipFill>
        <p:spPr>
          <a:xfrm>
            <a:off x="1981200" y="1371600"/>
            <a:ext cx="5135688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9"/>
          <p:cNvSpPr txBox="1"/>
          <p:nvPr/>
        </p:nvSpPr>
        <p:spPr>
          <a:xfrm>
            <a:off x="401782" y="5029200"/>
            <a:ext cx="84581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2) 디스플레이: 각종 토픽으로부터 사용자가 원하는 데이터를 선택하는 화면. 왼쪽 아래 [Add]를 눌러 데이터를 추가할 수 있다.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9"/>
          <p:cNvSpPr/>
          <p:nvPr/>
        </p:nvSpPr>
        <p:spPr>
          <a:xfrm>
            <a:off x="1981200" y="1539586"/>
            <a:ext cx="1371600" cy="30861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" name="Google Shape;200;p29"/>
          <p:cNvSpPr txBox="1"/>
          <p:nvPr/>
        </p:nvSpPr>
        <p:spPr>
          <a:xfrm>
            <a:off x="1905000" y="1493404"/>
            <a:ext cx="3048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②</a:t>
            </a:r>
            <a:endParaRPr sz="2400" b="1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800" y="1262075"/>
            <a:ext cx="6350002" cy="357184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0"/>
          <p:cNvSpPr txBox="1">
            <a:spLocks noGrp="1"/>
          </p:cNvSpPr>
          <p:nvPr>
            <p:ph type="title"/>
          </p:nvPr>
        </p:nvSpPr>
        <p:spPr>
          <a:xfrm>
            <a:off x="381000" y="93663"/>
            <a:ext cx="8229600" cy="973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ROS 도구 – Rviz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0"/>
          <p:cNvSpPr txBox="1"/>
          <p:nvPr/>
        </p:nvSpPr>
        <p:spPr>
          <a:xfrm>
            <a:off x="401782" y="5029200"/>
            <a:ext cx="84581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3) 메뉴: (</a:t>
            </a:r>
            <a:r>
              <a:rPr lang="en-US" sz="1600">
                <a:solidFill>
                  <a:schemeClr val="dk1"/>
                </a:solidFill>
              </a:rPr>
              <a:t>마우스를 메뉴 바에 올려야 활성화됨)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현재 rviz의 상태를 파일로 저장하거나 불러올 수 있고 각종 패널을 선택할 수 있다.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0"/>
          <p:cNvSpPr/>
          <p:nvPr/>
        </p:nvSpPr>
        <p:spPr>
          <a:xfrm>
            <a:off x="1320800" y="1262075"/>
            <a:ext cx="1951800" cy="1473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9" name="Google Shape;209;p30"/>
          <p:cNvSpPr txBox="1"/>
          <p:nvPr/>
        </p:nvSpPr>
        <p:spPr>
          <a:xfrm>
            <a:off x="873725" y="1104868"/>
            <a:ext cx="30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①</a:t>
            </a:r>
            <a:endParaRPr sz="2400" b="1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>
            <a:spLocks noGrp="1"/>
          </p:cNvSpPr>
          <p:nvPr>
            <p:ph type="title"/>
          </p:nvPr>
        </p:nvSpPr>
        <p:spPr>
          <a:xfrm>
            <a:off x="381000" y="93663"/>
            <a:ext cx="8229600" cy="973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ROS 도구 – Rviz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p3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719" r="718"/>
          <a:stretch/>
        </p:blipFill>
        <p:spPr>
          <a:xfrm>
            <a:off x="1981200" y="1371600"/>
            <a:ext cx="5135688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 txBox="1"/>
          <p:nvPr/>
        </p:nvSpPr>
        <p:spPr>
          <a:xfrm>
            <a:off x="401782" y="5029200"/>
            <a:ext cx="84581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4) 도구: 인터렉트, 카메라 이동, 선택, 카메라 초점변경, 거리측정, 2차원 위치 추정, 2차원 네비게이션 목표점, 퍼블리시 포인트 등의 기능을 가진 도구를 선택할 수 있다.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1"/>
          <p:cNvSpPr/>
          <p:nvPr/>
        </p:nvSpPr>
        <p:spPr>
          <a:xfrm>
            <a:off x="1981200" y="1371600"/>
            <a:ext cx="3962400" cy="121804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8" name="Google Shape;218;p31"/>
          <p:cNvSpPr txBox="1"/>
          <p:nvPr/>
        </p:nvSpPr>
        <p:spPr>
          <a:xfrm>
            <a:off x="1524000" y="1140767"/>
            <a:ext cx="3048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④</a:t>
            </a:r>
            <a:endParaRPr sz="2400" b="1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381000" y="93663"/>
            <a:ext cx="8229600" cy="973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ROS 도구 – Rviz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3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719" r="718"/>
          <a:stretch/>
        </p:blipFill>
        <p:spPr>
          <a:xfrm>
            <a:off x="1981200" y="1371600"/>
            <a:ext cx="5135688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2"/>
          <p:cNvSpPr txBox="1"/>
          <p:nvPr/>
        </p:nvSpPr>
        <p:spPr>
          <a:xfrm>
            <a:off x="401782" y="5029200"/>
            <a:ext cx="8458199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5) 뷰 : 3D 뷰의 시점을 설정한다.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Orbit : 지정 시점을 포커스하며 이를 중심으로 회전한다.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FPS : 1인칭 시점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ThirdPersonFollwer : 3인칭 시점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TopDownOrtho : Z축을 기준으로한 정사법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XYOrbit : Orbit과 비슷하나 포커스가 Z축이 0인 XY평면에 고정되어 있음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2"/>
          <p:cNvSpPr/>
          <p:nvPr/>
        </p:nvSpPr>
        <p:spPr>
          <a:xfrm>
            <a:off x="6096000" y="1539586"/>
            <a:ext cx="1097088" cy="30861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7" name="Google Shape;227;p32"/>
          <p:cNvSpPr txBox="1"/>
          <p:nvPr/>
        </p:nvSpPr>
        <p:spPr>
          <a:xfrm>
            <a:off x="5943600" y="1156353"/>
            <a:ext cx="3048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⑤</a:t>
            </a:r>
            <a:endParaRPr sz="2400" b="1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8" name="Google Shape;228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86050" y="1618018"/>
            <a:ext cx="27051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>
            <a:spLocks noGrp="1"/>
          </p:cNvSpPr>
          <p:nvPr>
            <p:ph type="title"/>
          </p:nvPr>
        </p:nvSpPr>
        <p:spPr>
          <a:xfrm>
            <a:off x="381000" y="93663"/>
            <a:ext cx="8229600" cy="973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ROS 도구 – Rviz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3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719" r="718"/>
          <a:stretch/>
        </p:blipFill>
        <p:spPr>
          <a:xfrm>
            <a:off x="1981200" y="1371600"/>
            <a:ext cx="5135688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3"/>
          <p:cNvSpPr txBox="1"/>
          <p:nvPr/>
        </p:nvSpPr>
        <p:spPr>
          <a:xfrm>
            <a:off x="401782" y="5029200"/>
            <a:ext cx="84581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6) 시간 : 현재 시간과 ROS Time, 그리고 각각의 경과 시간을 보여준다. 주로 시뮬레이션에서 사용된다.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3"/>
          <p:cNvSpPr/>
          <p:nvPr/>
        </p:nvSpPr>
        <p:spPr>
          <a:xfrm>
            <a:off x="1981200" y="4571999"/>
            <a:ext cx="5163397" cy="338129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7" name="Google Shape;237;p33"/>
          <p:cNvSpPr txBox="1"/>
          <p:nvPr/>
        </p:nvSpPr>
        <p:spPr>
          <a:xfrm>
            <a:off x="1524000" y="4535054"/>
            <a:ext cx="3048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⑥</a:t>
            </a:r>
            <a:endParaRPr sz="2400" b="1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81000" y="93663"/>
            <a:ext cx="8229600" cy="973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457200" y="1371600"/>
            <a:ext cx="8229600" cy="478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lvl="0" indent="-514350">
              <a:buClr>
                <a:schemeClr val="dk1"/>
              </a:buClr>
              <a:buSzPts val="2600"/>
              <a:buFont typeface="+mj-lt"/>
              <a:buAutoNum type="arabicPeriod"/>
            </a:pPr>
            <a:r>
              <a:rPr lang="en-US" altLang="ko-KR" sz="2600">
                <a:solidFill>
                  <a:schemeClr val="dk1"/>
                </a:solidFill>
              </a:rPr>
              <a:t>ROS </a:t>
            </a:r>
            <a:r>
              <a:rPr lang="ko-KR" altLang="en-US" sz="2600">
                <a:solidFill>
                  <a:schemeClr val="dk1"/>
                </a:solidFill>
              </a:rPr>
              <a:t>멀티 컴퓨팅 환경 구축</a:t>
            </a:r>
            <a:endParaRPr lang="ko-KR" altLang="en-US" sz="2200">
              <a:solidFill>
                <a:schemeClr val="dk1"/>
              </a:solidFill>
            </a:endParaRPr>
          </a:p>
          <a:p>
            <a:pPr marL="514350" lvl="0" indent="-514350">
              <a:spcBef>
                <a:spcPts val="520"/>
              </a:spcBef>
              <a:buClr>
                <a:schemeClr val="dk1"/>
              </a:buClr>
              <a:buSzPts val="2600"/>
              <a:buFont typeface="+mj-lt"/>
              <a:buAutoNum type="arabicPeriod"/>
            </a:pPr>
            <a:r>
              <a:rPr lang="en-US" altLang="ko-KR" sz="2600">
                <a:solidFill>
                  <a:schemeClr val="dk1"/>
                </a:solidFill>
              </a:rPr>
              <a:t>turtlebot3</a:t>
            </a:r>
            <a:r>
              <a:rPr lang="ko-KR" altLang="en-US" sz="2200">
                <a:solidFill>
                  <a:schemeClr val="dk1"/>
                </a:solidFill>
              </a:rPr>
              <a:t> 테스트</a:t>
            </a:r>
          </a:p>
          <a:p>
            <a:pPr marL="914400" lvl="1" indent="-457200">
              <a:spcBef>
                <a:spcPts val="440"/>
              </a:spcBef>
              <a:buClr>
                <a:schemeClr val="dk1"/>
              </a:buClr>
              <a:buSzPts val="2200"/>
              <a:buFont typeface="+mj-lt"/>
              <a:buAutoNum type="arabicPeriod"/>
            </a:pPr>
            <a:r>
              <a:rPr lang="ko-KR" altLang="en-US" sz="2200">
                <a:solidFill>
                  <a:schemeClr val="dk1"/>
                </a:solidFill>
              </a:rPr>
              <a:t>펌웨어 업데이트</a:t>
            </a:r>
          </a:p>
          <a:p>
            <a:pPr marL="914400" lvl="1" indent="-457200">
              <a:spcBef>
                <a:spcPts val="440"/>
              </a:spcBef>
              <a:buClr>
                <a:schemeClr val="dk1"/>
              </a:buClr>
              <a:buSzPts val="2200"/>
              <a:buFont typeface="+mj-lt"/>
              <a:buAutoNum type="arabicPeriod"/>
            </a:pPr>
            <a:r>
              <a:rPr lang="ko-KR" altLang="en-US" sz="2200">
                <a:solidFill>
                  <a:schemeClr val="dk1"/>
                </a:solidFill>
              </a:rPr>
              <a:t>테스트</a:t>
            </a:r>
          </a:p>
          <a:p>
            <a:pPr marL="514350" lvl="0" indent="-514350">
              <a:spcBef>
                <a:spcPts val="520"/>
              </a:spcBef>
              <a:buClr>
                <a:schemeClr val="dk1"/>
              </a:buClr>
              <a:buSzPts val="2600"/>
              <a:buFont typeface="+mj-lt"/>
              <a:buAutoNum type="arabicPeriod"/>
            </a:pPr>
            <a:r>
              <a:rPr lang="en-US" altLang="ko-KR" sz="2600">
                <a:solidFill>
                  <a:schemeClr val="dk1"/>
                </a:solidFill>
              </a:rPr>
              <a:t>ROS </a:t>
            </a:r>
            <a:r>
              <a:rPr lang="ko-KR" altLang="en-US" sz="2600">
                <a:solidFill>
                  <a:schemeClr val="dk1"/>
                </a:solidFill>
              </a:rPr>
              <a:t>도구</a:t>
            </a:r>
          </a:p>
          <a:p>
            <a:pPr marL="914400" lvl="1" indent="-514350">
              <a:spcBef>
                <a:spcPts val="440"/>
              </a:spcBef>
              <a:buClr>
                <a:schemeClr val="dk1"/>
              </a:buClr>
              <a:buSzPts val="2200"/>
              <a:buFont typeface="+mj-lt"/>
              <a:buAutoNum type="arabicPeriod"/>
            </a:pPr>
            <a:r>
              <a:rPr lang="en-US" altLang="ko-KR" sz="2000" smtClean="0">
                <a:solidFill>
                  <a:schemeClr val="dk1"/>
                </a:solidFill>
              </a:rPr>
              <a:t>rviz</a:t>
            </a:r>
          </a:p>
          <a:p>
            <a:pPr marL="1255713" lvl="2" indent="-514350">
              <a:spcBef>
                <a:spcPts val="440"/>
              </a:spcBef>
              <a:buClr>
                <a:schemeClr val="dk1"/>
              </a:buClr>
              <a:buSzPts val="2200"/>
              <a:buFont typeface="Arial" panose="020B0604020202020204" pitchFamily="34" charset="0"/>
              <a:buChar char="•"/>
            </a:pPr>
            <a:r>
              <a:rPr lang="en-US" altLang="ko-KR" sz="2000" smtClean="0">
                <a:solidFill>
                  <a:schemeClr val="dk1"/>
                </a:solidFill>
              </a:rPr>
              <a:t>rviz imu</a:t>
            </a:r>
            <a:endParaRPr lang="ko-KR" altLang="en-US" sz="2200">
              <a:solidFill>
                <a:schemeClr val="dk1"/>
              </a:solidFill>
            </a:endParaRPr>
          </a:p>
          <a:p>
            <a:pPr marL="914400" lvl="1" indent="-514350">
              <a:spcBef>
                <a:spcPts val="440"/>
              </a:spcBef>
              <a:buClr>
                <a:schemeClr val="dk1"/>
              </a:buClr>
              <a:buSzPts val="2200"/>
              <a:buFont typeface="+mj-lt"/>
              <a:buAutoNum type="arabicPeriod"/>
            </a:pPr>
            <a:r>
              <a:rPr lang="en-US" altLang="ko-KR" sz="2200">
                <a:solidFill>
                  <a:schemeClr val="dk1"/>
                </a:solidFill>
              </a:rPr>
              <a:t>rqt</a:t>
            </a:r>
            <a:endParaRPr lang="ko-KR" altLang="en-US"/>
          </a:p>
          <a:p>
            <a:pPr marL="1257300" lvl="2" indent="-514350">
              <a:spcBef>
                <a:spcPts val="360"/>
              </a:spcBef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altLang="ko-KR" sz="1800">
                <a:solidFill>
                  <a:schemeClr val="dk1"/>
                </a:solidFill>
              </a:rPr>
              <a:t>rqt_image_view</a:t>
            </a:r>
            <a:endParaRPr lang="ko-KR" altLang="en-US"/>
          </a:p>
          <a:p>
            <a:pPr marL="1257300" lvl="2" indent="-514350">
              <a:spcBef>
                <a:spcPts val="360"/>
              </a:spcBef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altLang="ko-KR" sz="1800">
                <a:solidFill>
                  <a:schemeClr val="dk1"/>
                </a:solidFill>
              </a:rPr>
              <a:t>rqt_graph</a:t>
            </a:r>
            <a:endParaRPr lang="ko-KR" altLang="en-US"/>
          </a:p>
          <a:p>
            <a:pPr marL="1257300" lvl="2" indent="-514350">
              <a:spcBef>
                <a:spcPts val="360"/>
              </a:spcBef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altLang="ko-KR" sz="1800">
                <a:solidFill>
                  <a:schemeClr val="dk1"/>
                </a:solidFill>
              </a:rPr>
              <a:t>rqt_plot</a:t>
            </a:r>
            <a:endParaRPr lang="ko-KR" altLang="en-US"/>
          </a:p>
          <a:p>
            <a:pPr marL="1257300" lvl="2" indent="-514350">
              <a:spcBef>
                <a:spcPts val="360"/>
              </a:spcBef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altLang="ko-KR" sz="1800">
                <a:solidFill>
                  <a:schemeClr val="dk1"/>
                </a:solidFill>
              </a:rPr>
              <a:t>rqt_bag</a:t>
            </a:r>
            <a:endParaRPr lang="ko-KR" altLang="en-US"/>
          </a:p>
          <a:p>
            <a:pPr marL="914400" marR="0" lvl="1" indent="-51435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/>
            </a:pPr>
            <a:endParaRPr lang="en-US" sz="20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381000" y="93663"/>
            <a:ext cx="8229600" cy="973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ROS 도구 – Rviz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4"/>
          <p:cNvSpPr txBox="1"/>
          <p:nvPr/>
        </p:nvSpPr>
        <p:spPr>
          <a:xfrm>
            <a:off x="457200" y="1371600"/>
            <a:ext cx="82296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▪"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Rviz 왼쪽 하단 [Add] 선택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1905000"/>
            <a:ext cx="1730202" cy="44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4"/>
          <p:cNvSpPr txBox="1"/>
          <p:nvPr/>
        </p:nvSpPr>
        <p:spPr>
          <a:xfrm>
            <a:off x="2895600" y="1905000"/>
            <a:ext cx="5791200" cy="3539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Axis : x, y, z 축을 보여준다.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Camera : 카메라 관점에서 새 렌더링 윈도우를 만들고 그 위에 이미지를 오버레이 한다.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DepthCloud : Depth map 기반의 포인트 클라우드를 표시한다. 흔히 DepthMap과 ColorImage 토픽을 기반으로 거릿값인 포인트에 컬러 이미지를 입혀 표시한다.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Effort : 로봇의 각 회전 관절에 들어가는 힘을 보여준다.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FluidPressure : 공기, 물과 같은 유체의 압력을 표시한다.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Grid : 2차원 또는 3차원의 그리드를 표시한다.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Grid Cells : 그리드의 각 셀들을 표시한다.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 : 디스플레이들을 그룹으로 묶는 컨테이너이다.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Illuminance :  조도를 표시한다.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: 이미지를 새로운 렌더링 윈도우에 표시한다. Camera 디스플레이와는 달리 카메라 오버레이를 하지 않는다.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6" name="Google Shape;246;p34"/>
          <p:cNvSpPr txBox="1"/>
          <p:nvPr/>
        </p:nvSpPr>
        <p:spPr>
          <a:xfrm>
            <a:off x="914400" y="2514600"/>
            <a:ext cx="1273002" cy="12954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 txBox="1">
            <a:spLocks noGrp="1"/>
          </p:cNvSpPr>
          <p:nvPr>
            <p:ph type="title"/>
          </p:nvPr>
        </p:nvSpPr>
        <p:spPr>
          <a:xfrm>
            <a:off x="381000" y="93663"/>
            <a:ext cx="8229600" cy="973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ROS 도구 – Rviz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5"/>
          <p:cNvSpPr txBox="1"/>
          <p:nvPr/>
        </p:nvSpPr>
        <p:spPr>
          <a:xfrm>
            <a:off x="457200" y="1371600"/>
            <a:ext cx="82296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▪"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Rviz 왼쪽 하단 [Add] 선택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1905000"/>
            <a:ext cx="1730202" cy="44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5"/>
          <p:cNvSpPr txBox="1"/>
          <p:nvPr/>
        </p:nvSpPr>
        <p:spPr>
          <a:xfrm>
            <a:off x="2895600" y="1905000"/>
            <a:ext cx="5791200" cy="3539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InteractiveMarkers : 하나 또는 여러 개의 Interactive Marker를 표시한다. 마우스로 위치와 방향을 조절할 수 있다.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LaserScan : 레이저 스캔값을 표시한다.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 : 네비게이션에서 사용하는 Occupancy map을 ground plane 위에 표시한다.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Marker : Rviz에서 제공하는 화살표, 원형, 삼각형, 직사각형, 실린더 등의 마커들을 표시한다.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MarkerArray : 마커 디스플레이를 여러 개 표시한다.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Odometry : 시간 경과에 따른 odometry 정보를 표시한다.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Path : 네비게이션에서 사용되는 로봇의 경로를 표시한다.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PointCloud &amp; PointCloud2 : 포인트 클라우드 정보를 표시한다.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PointStamped : 둥근 포인트를 표시한다.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5" name="Google Shape;255;p35"/>
          <p:cNvSpPr txBox="1"/>
          <p:nvPr/>
        </p:nvSpPr>
        <p:spPr>
          <a:xfrm>
            <a:off x="930564" y="3810000"/>
            <a:ext cx="1273002" cy="12954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 txBox="1">
            <a:spLocks noGrp="1"/>
          </p:cNvSpPr>
          <p:nvPr>
            <p:ph type="title"/>
          </p:nvPr>
        </p:nvSpPr>
        <p:spPr>
          <a:xfrm>
            <a:off x="381000" y="93663"/>
            <a:ext cx="8229600" cy="973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ROS 도구 – Rviz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6"/>
          <p:cNvSpPr txBox="1"/>
          <p:nvPr/>
        </p:nvSpPr>
        <p:spPr>
          <a:xfrm>
            <a:off x="457200" y="1371600"/>
            <a:ext cx="82296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▪"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Rviz 왼쪽 하단 [Add] 선택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1905000"/>
            <a:ext cx="1730202" cy="44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6"/>
          <p:cNvSpPr txBox="1"/>
          <p:nvPr/>
        </p:nvSpPr>
        <p:spPr>
          <a:xfrm>
            <a:off x="2895600" y="1905000"/>
            <a:ext cx="5791200" cy="3539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Polygon : 라인 형태의 다각형 외곽선을 표시한다. 주로 로봇의 외형 등을 간단히 2차원 상에 나타내기 위해 사용한다.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Pose : 3차원상의 자세를 표시한다. 화살표의 원점은 x, y, z 정보를, 방향은 roll, pitch, yaw 정보를 표시한다.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Pose Array : pose를 여러 개 표시한다.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Range : 삼각원형뿔 형대로 초음파나 적외선 센서 등의 거리센서의 측정 범위를 시각화한다.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RelativeHumadity : 상태습도를 표시한다.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RobotModel : 로봇 모델을 표시한다.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TF : ROS에서 사용하는 좌표 변환을 표시한다. 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Temperature : 온도를 표시한다.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WrenchStamped : 화살표와 원으로 각각 힘과 wrench(비틀림 동작)을 표시한다.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4" name="Google Shape;264;p36"/>
          <p:cNvSpPr txBox="1"/>
          <p:nvPr/>
        </p:nvSpPr>
        <p:spPr>
          <a:xfrm>
            <a:off x="914400" y="5105400"/>
            <a:ext cx="1273002" cy="12954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>
            <a:spLocks noGrp="1"/>
          </p:cNvSpPr>
          <p:nvPr>
            <p:ph type="title"/>
          </p:nvPr>
        </p:nvSpPr>
        <p:spPr>
          <a:xfrm>
            <a:off x="381000" y="93663"/>
            <a:ext cx="8229600" cy="9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ROS 도구 – Rviz</a:t>
            </a:r>
            <a:r>
              <a:rPr lang="en-US"/>
              <a:t> - imu 실습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7"/>
          <p:cNvSpPr txBox="1"/>
          <p:nvPr/>
        </p:nvSpPr>
        <p:spPr>
          <a:xfrm>
            <a:off x="457200" y="1371600"/>
            <a:ext cx="82296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AutoNum type="arabicPeriod"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(turtlebot터미널) turtlebot 런치파일 실행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0" indent="-34925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None/>
            </a:pP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0" indent="-51435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AutoNum type="arabicPeriod"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(remotePC) rviz로 </a:t>
            </a:r>
            <a:r>
              <a:rPr lang="en-US" sz="2600">
                <a:solidFill>
                  <a:schemeClr val="dk1"/>
                </a:solidFill>
              </a:rPr>
              <a:t>imu 데이터 확인</a:t>
            </a:r>
            <a:endParaRPr sz="2600">
              <a:solidFill>
                <a:schemeClr val="dk1"/>
              </a:solidFill>
            </a:endParaRPr>
          </a:p>
          <a:p>
            <a:pPr marL="914400" marR="0" lvl="1" indent="-53975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AutoNum type="arabicPeriod"/>
            </a:pPr>
            <a:r>
              <a:rPr lang="en-US" sz="2600">
                <a:solidFill>
                  <a:schemeClr val="dk1"/>
                </a:solidFill>
              </a:rPr>
              <a:t>rviz 실행 후 왼쪽 아래 [Add] 선택</a:t>
            </a:r>
            <a:endParaRPr sz="2600">
              <a:solidFill>
                <a:schemeClr val="dk1"/>
              </a:solidFill>
            </a:endParaRPr>
          </a:p>
          <a:p>
            <a:pPr marL="914400" marR="0" lvl="1" indent="-53975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AutoNum type="arabicPeriod"/>
            </a:pPr>
            <a:r>
              <a:rPr lang="en-US" sz="2600">
                <a:solidFill>
                  <a:schemeClr val="dk1"/>
                </a:solidFill>
              </a:rPr>
              <a:t>rviz plugin 중 imu 선택</a:t>
            </a:r>
            <a:endParaRPr sz="2600">
              <a:solidFill>
                <a:schemeClr val="dk1"/>
              </a:solidFill>
            </a:endParaRPr>
          </a:p>
          <a:p>
            <a:pPr marL="914400" marR="0" lvl="1" indent="-53975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AutoNum type="arabicPeriod"/>
            </a:pPr>
            <a:r>
              <a:rPr lang="en-US" sz="2600">
                <a:solidFill>
                  <a:schemeClr val="dk1"/>
                </a:solidFill>
              </a:rPr>
              <a:t>imu탭 활성화-&gt;box properties-&gt;Enable Box 선택</a:t>
            </a:r>
            <a:endParaRPr sz="2600">
              <a:solidFill>
                <a:schemeClr val="dk1"/>
              </a:solidFill>
            </a:endParaRPr>
          </a:p>
          <a:p>
            <a:pPr marL="914400" marR="0" lvl="1" indent="-53975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AutoNum type="arabicPeriod"/>
            </a:pPr>
            <a:r>
              <a:rPr lang="en-US" sz="2600">
                <a:solidFill>
                  <a:schemeClr val="dk1"/>
                </a:solidFill>
              </a:rPr>
              <a:t>테스트를 위해 터틀봇을 기울이거나 회전시킨다.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271" name="Google Shape;271;p37"/>
          <p:cNvSpPr/>
          <p:nvPr/>
        </p:nvSpPr>
        <p:spPr>
          <a:xfrm>
            <a:off x="511908" y="1905000"/>
            <a:ext cx="8153400" cy="457200"/>
          </a:xfrm>
          <a:prstGeom prst="roundRect">
            <a:avLst>
              <a:gd name="adj" fmla="val 16667"/>
            </a:avLst>
          </a:prstGeom>
          <a:solidFill>
            <a:srgbClr val="FFCC66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##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roslaunch turtlebot3_bringup turtlebot3_robot.launch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2" name="Google Shape;272;p37"/>
          <p:cNvPicPr preferRelativeResize="0"/>
          <p:nvPr/>
        </p:nvPicPr>
        <p:blipFill rotWithShape="1">
          <a:blip r:embed="rId3">
            <a:alphaModFix/>
          </a:blip>
          <a:srcRect r="23638" b="19482"/>
          <a:stretch/>
        </p:blipFill>
        <p:spPr>
          <a:xfrm>
            <a:off x="2878945" y="4753190"/>
            <a:ext cx="2948113" cy="1719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8"/>
          <p:cNvSpPr txBox="1">
            <a:spLocks noGrp="1"/>
          </p:cNvSpPr>
          <p:nvPr>
            <p:ph type="title"/>
          </p:nvPr>
        </p:nvSpPr>
        <p:spPr>
          <a:xfrm>
            <a:off x="381000" y="93663"/>
            <a:ext cx="8229600" cy="973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ROS 도구 – rqt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8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78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rqt : ROS GUI 개발 도구. 로봇 개발에 필요한 각종 GUI 도구를 제공한다. </a:t>
            </a:r>
            <a:endParaRPr/>
          </a:p>
          <a:p>
            <a:pPr marL="742950" marR="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rqt_image_view : 카메라의 이미지 데이터를 표시한다.</a:t>
            </a:r>
            <a:endParaRPr/>
          </a:p>
          <a:p>
            <a:pPr marL="742950" marR="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rqt_graph : 현재 구동 중인 노드와 전송중인 메시지 간의 상관 관계를 그래프로 보여준다.</a:t>
            </a:r>
            <a:endParaRPr/>
          </a:p>
          <a:p>
            <a:pPr marL="742950" marR="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rqt_plot : 토픽 값의 변화를 2차원 그래프로 보여준다. 속도, 가속도 값의 변화를 표시하기에 적합하다.</a:t>
            </a:r>
            <a:endParaRPr/>
          </a:p>
          <a:p>
            <a:pPr marL="742950" marR="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rqt_bag : 텍스트 기반인 rosbag에 시각화 기능을 추가한 GUI 도구이다.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>
            <a:spLocks noGrp="1"/>
          </p:cNvSpPr>
          <p:nvPr>
            <p:ph type="title"/>
          </p:nvPr>
        </p:nvSpPr>
        <p:spPr>
          <a:xfrm>
            <a:off x="381000" y="93663"/>
            <a:ext cx="8229600" cy="973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ROS 도구 – rqt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9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7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rqt 실행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9"/>
          <p:cNvSpPr/>
          <p:nvPr/>
        </p:nvSpPr>
        <p:spPr>
          <a:xfrm>
            <a:off x="511908" y="1905000"/>
            <a:ext cx="8153400" cy="457200"/>
          </a:xfrm>
          <a:prstGeom prst="roundRect">
            <a:avLst>
              <a:gd name="adj" fmla="val 16667"/>
            </a:avLst>
          </a:prstGeom>
          <a:solidFill>
            <a:srgbClr val="FFCC66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##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rqt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6" name="Google Shape;2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775" y="2457000"/>
            <a:ext cx="6730051" cy="378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 txBox="1">
            <a:spLocks noGrp="1"/>
          </p:cNvSpPr>
          <p:nvPr>
            <p:ph type="title"/>
          </p:nvPr>
        </p:nvSpPr>
        <p:spPr>
          <a:xfrm>
            <a:off x="381000" y="93663"/>
            <a:ext cx="8229600" cy="973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ROS 도구 – rqt – rqt_image_view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0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78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uvc 패키지 설치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(터미널을 다시 켜서)uvc-camera 노드 실행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rqt_image_view 실행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40"/>
          <p:cNvSpPr/>
          <p:nvPr/>
        </p:nvSpPr>
        <p:spPr>
          <a:xfrm>
            <a:off x="511908" y="1905000"/>
            <a:ext cx="8153400" cy="457200"/>
          </a:xfrm>
          <a:prstGeom prst="roundRect">
            <a:avLst>
              <a:gd name="adj" fmla="val 16667"/>
            </a:avLst>
          </a:prstGeom>
          <a:solidFill>
            <a:srgbClr val="FFCC66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##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sudo apt-get install ros-kin	etic-uvc-camera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4" name="Google Shape;294;p40"/>
          <p:cNvSpPr/>
          <p:nvPr/>
        </p:nvSpPr>
        <p:spPr>
          <a:xfrm>
            <a:off x="511908" y="2897909"/>
            <a:ext cx="8153400" cy="457200"/>
          </a:xfrm>
          <a:prstGeom prst="roundRect">
            <a:avLst>
              <a:gd name="adj" fmla="val 16667"/>
            </a:avLst>
          </a:prstGeom>
          <a:solidFill>
            <a:srgbClr val="FFCC66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##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rosrun uvc_camera uvc_camera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5" name="Google Shape;295;p40"/>
          <p:cNvSpPr/>
          <p:nvPr/>
        </p:nvSpPr>
        <p:spPr>
          <a:xfrm>
            <a:off x="511908" y="4028353"/>
            <a:ext cx="8153400" cy="457200"/>
          </a:xfrm>
          <a:prstGeom prst="roundRect">
            <a:avLst>
              <a:gd name="adj" fmla="val 16667"/>
            </a:avLst>
          </a:prstGeom>
          <a:solidFill>
            <a:srgbClr val="FFCC66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##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rqt_image_view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6" name="Google Shape;29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1089" y="3890819"/>
            <a:ext cx="4560419" cy="2565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1"/>
          <p:cNvSpPr txBox="1">
            <a:spLocks noGrp="1"/>
          </p:cNvSpPr>
          <p:nvPr>
            <p:ph type="title"/>
          </p:nvPr>
        </p:nvSpPr>
        <p:spPr>
          <a:xfrm>
            <a:off x="381000" y="93663"/>
            <a:ext cx="8229600" cy="973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ROS 도구 – rqt – rqt_graph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41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78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각종 노드 실행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rqt_graph 실행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41"/>
          <p:cNvSpPr/>
          <p:nvPr/>
        </p:nvSpPr>
        <p:spPr>
          <a:xfrm>
            <a:off x="511908" y="1905000"/>
            <a:ext cx="8153400" cy="1752600"/>
          </a:xfrm>
          <a:prstGeom prst="roundRect">
            <a:avLst>
              <a:gd name="adj" fmla="val 16667"/>
            </a:avLst>
          </a:prstGeom>
          <a:solidFill>
            <a:srgbClr val="FFCC66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##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rosrun turtlesim turtlesim_node</a:t>
            </a:r>
            <a:endParaRPr sz="2400" b="1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##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rosrun turtlesim turtle_teleop_key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##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rosrun uvc_camera uvc_camera_node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##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600">
                <a:solidFill>
                  <a:schemeClr val="dk1"/>
                </a:solidFill>
              </a:rPr>
              <a:t>rqt_image_view image:=image_raw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4" name="Google Shape;304;p41"/>
          <p:cNvSpPr/>
          <p:nvPr/>
        </p:nvSpPr>
        <p:spPr>
          <a:xfrm>
            <a:off x="609600" y="4495800"/>
            <a:ext cx="8153400" cy="457200"/>
          </a:xfrm>
          <a:prstGeom prst="roundRect">
            <a:avLst>
              <a:gd name="adj" fmla="val 16667"/>
            </a:avLst>
          </a:prstGeom>
          <a:solidFill>
            <a:srgbClr val="FFCC66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##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rqt_graph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5" name="Google Shape;30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6343" y="4495800"/>
            <a:ext cx="3484864" cy="196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2"/>
          <p:cNvSpPr txBox="1">
            <a:spLocks noGrp="1"/>
          </p:cNvSpPr>
          <p:nvPr>
            <p:ph type="title"/>
          </p:nvPr>
        </p:nvSpPr>
        <p:spPr>
          <a:xfrm>
            <a:off x="381000" y="93663"/>
            <a:ext cx="8229600" cy="973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ROS 도구 – rqt-rqt_plot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42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78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turtlesim 노드 실행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/turtle1/pose/ 도식화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turtle_teleop_key 노드 실행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42"/>
          <p:cNvSpPr/>
          <p:nvPr/>
        </p:nvSpPr>
        <p:spPr>
          <a:xfrm>
            <a:off x="511908" y="1905000"/>
            <a:ext cx="8153400" cy="457200"/>
          </a:xfrm>
          <a:prstGeom prst="roundRect">
            <a:avLst>
              <a:gd name="adj" fmla="val 16667"/>
            </a:avLst>
          </a:prstGeom>
          <a:solidFill>
            <a:srgbClr val="FFCC66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##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rosrun turtlesim turtlesim_node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3" name="Google Shape;313;p42"/>
          <p:cNvSpPr/>
          <p:nvPr/>
        </p:nvSpPr>
        <p:spPr>
          <a:xfrm>
            <a:off x="532690" y="2895600"/>
            <a:ext cx="8153400" cy="457200"/>
          </a:xfrm>
          <a:prstGeom prst="roundRect">
            <a:avLst>
              <a:gd name="adj" fmla="val 16667"/>
            </a:avLst>
          </a:prstGeom>
          <a:solidFill>
            <a:srgbClr val="FFCC66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##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rqt_plot /turtle1/pose/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4" name="Google Shape;314;p42"/>
          <p:cNvSpPr/>
          <p:nvPr/>
        </p:nvSpPr>
        <p:spPr>
          <a:xfrm>
            <a:off x="532690" y="4030662"/>
            <a:ext cx="8153400" cy="457200"/>
          </a:xfrm>
          <a:prstGeom prst="roundRect">
            <a:avLst>
              <a:gd name="adj" fmla="val 16667"/>
            </a:avLst>
          </a:prstGeom>
          <a:solidFill>
            <a:srgbClr val="FFCC66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##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rosrun turtlesim turtle_teleop_key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5" name="Google Shape;31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4479" y="4572582"/>
            <a:ext cx="3418086" cy="192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3"/>
          <p:cNvSpPr txBox="1">
            <a:spLocks noGrp="1"/>
          </p:cNvSpPr>
          <p:nvPr>
            <p:ph type="title"/>
          </p:nvPr>
        </p:nvSpPr>
        <p:spPr>
          <a:xfrm>
            <a:off x="381000" y="93663"/>
            <a:ext cx="8229600" cy="973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ROS 도구 – rqt-rqt_bag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3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78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카메라 노드 실행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카메라 토픽을 bag파일로 저장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rqt-&gt;plugin-&gt;logging-&gt;bag 선택 후 방금 저장한 파일을 load</a:t>
            </a:r>
            <a:r>
              <a:rPr lang="en-US"/>
              <a:t>-&gt;오른쪽 위 사진 아이콘 클릭</a:t>
            </a:r>
            <a:endParaRPr/>
          </a:p>
        </p:txBody>
      </p:sp>
      <p:sp>
        <p:nvSpPr>
          <p:cNvPr id="322" name="Google Shape;322;p43"/>
          <p:cNvSpPr/>
          <p:nvPr/>
        </p:nvSpPr>
        <p:spPr>
          <a:xfrm>
            <a:off x="511908" y="1905000"/>
            <a:ext cx="8153400" cy="457200"/>
          </a:xfrm>
          <a:prstGeom prst="roundRect">
            <a:avLst>
              <a:gd name="adj" fmla="val 16667"/>
            </a:avLst>
          </a:prstGeom>
          <a:solidFill>
            <a:srgbClr val="FFCC66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##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rosrun uvc_camera uvc_camera_node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3" name="Google Shape;323;p43"/>
          <p:cNvSpPr/>
          <p:nvPr/>
        </p:nvSpPr>
        <p:spPr>
          <a:xfrm>
            <a:off x="532690" y="2895600"/>
            <a:ext cx="8153400" cy="457200"/>
          </a:xfrm>
          <a:prstGeom prst="roundRect">
            <a:avLst>
              <a:gd name="adj" fmla="val 16667"/>
            </a:avLst>
          </a:prstGeom>
          <a:solidFill>
            <a:srgbClr val="FFCC66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##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rosbag record /image_raw (Ctrl+C로 종료)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4" name="Google Shape;32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500" y="4276475"/>
            <a:ext cx="3471773" cy="19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1525" y="4338175"/>
            <a:ext cx="3362074" cy="189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381000" y="93663"/>
            <a:ext cx="8229600" cy="973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ROS 멀티 컴퓨팅 환경 구축(Turtlebot)</a:t>
            </a:r>
            <a:endParaRPr sz="3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78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오른쪽 상단 와이파이아이콘 클릭-&gt;Edit Configuration</a:t>
            </a:r>
            <a:endParaRPr/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모든 와이파이에 대해 Edit-&gt;General-&gt;”Automatically connect to network when it is available” 체크 해제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 l="50833" t="5555" r="15833" b="7037"/>
          <a:stretch/>
        </p:blipFill>
        <p:spPr>
          <a:xfrm>
            <a:off x="287680" y="3027218"/>
            <a:ext cx="1963119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 rotWithShape="1">
          <a:blip r:embed="rId4">
            <a:alphaModFix/>
          </a:blip>
          <a:srcRect l="21845" r="3882"/>
          <a:stretch/>
        </p:blipFill>
        <p:spPr>
          <a:xfrm>
            <a:off x="2559245" y="3027218"/>
            <a:ext cx="3195243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 rotWithShape="1">
          <a:blip r:embed="rId5">
            <a:alphaModFix/>
          </a:blip>
          <a:srcRect l="23333" r="14999"/>
          <a:stretch/>
        </p:blipFill>
        <p:spPr>
          <a:xfrm>
            <a:off x="6007517" y="2999508"/>
            <a:ext cx="2819400" cy="2923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381000" y="93663"/>
            <a:ext cx="8229600" cy="973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ROS 멀티 컴퓨팅 환경 구축(Turtlebot)</a:t>
            </a:r>
            <a:endParaRPr sz="3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78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Wifi 연결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SSID : turtlebotWIFI</a:t>
            </a:r>
            <a:endParaRPr/>
          </a:p>
          <a:p>
            <a:pPr marL="742950" marR="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passwd: turtlebotWIFI</a:t>
            </a:r>
            <a:endParaRPr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ifconfig 명령어로 ip 주소 확인(wlpls0)</a:t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 rotWithShape="1">
          <a:blip r:embed="rId3">
            <a:alphaModFix/>
          </a:blip>
          <a:srcRect l="10688" t="11989" r="14496" b="5674"/>
          <a:stretch/>
        </p:blipFill>
        <p:spPr>
          <a:xfrm>
            <a:off x="533399" y="3676650"/>
            <a:ext cx="3631223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533" y="3676650"/>
            <a:ext cx="3996267" cy="22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/>
        </p:nvSpPr>
        <p:spPr>
          <a:xfrm>
            <a:off x="5791200" y="4876801"/>
            <a:ext cx="685800" cy="15239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381000" y="93663"/>
            <a:ext cx="8229600" cy="973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ROS 멀티 컴퓨팅 환경 구축(Turtlebot)</a:t>
            </a:r>
            <a:endParaRPr sz="3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457200" y="1371600"/>
            <a:ext cx="82296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AutoNum type="arabicPeriod"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SSH 설치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0" indent="-34925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None/>
            </a:pP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0" indent="-34925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None/>
            </a:pP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0" indent="-51435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AutoNum type="arabicPeriod"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bashrc 수정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9"/>
          <p:cNvSpPr/>
          <p:nvPr/>
        </p:nvSpPr>
        <p:spPr>
          <a:xfrm>
            <a:off x="511908" y="1905000"/>
            <a:ext cx="8153400" cy="815975"/>
          </a:xfrm>
          <a:prstGeom prst="roundRect">
            <a:avLst>
              <a:gd name="adj" fmla="val 16667"/>
            </a:avLst>
          </a:prstGeom>
          <a:solidFill>
            <a:srgbClr val="FFCC66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##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sudo apt install openssh-client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##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sudo apt install openssh-server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3352800"/>
            <a:ext cx="4882444" cy="274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/>
        </p:nvSpPr>
        <p:spPr>
          <a:xfrm>
            <a:off x="1447800" y="5638800"/>
            <a:ext cx="2743200" cy="304801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4343400" y="5528102"/>
            <a:ext cx="4267200" cy="8309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라우터에서 turtlebot에 할당한 IP주소 입력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381000" y="93663"/>
            <a:ext cx="8229600" cy="973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ROS 멀티 컴퓨팅 환경 구축(RemotePC)</a:t>
            </a:r>
            <a:endParaRPr sz="3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78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WIFI연결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SSID : turtlebotWIFI</a:t>
            </a:r>
            <a:endParaRPr/>
          </a:p>
          <a:p>
            <a:pPr marL="742950" marR="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passwd : turtlebotWIFI</a:t>
            </a:r>
            <a:endParaRPr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ifconfig 명령어로 ip 주소 확인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7400" y="3505200"/>
            <a:ext cx="4978400" cy="280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/>
        </p:nvSpPr>
        <p:spPr>
          <a:xfrm>
            <a:off x="3429000" y="5257801"/>
            <a:ext cx="1143000" cy="1524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381000" y="93663"/>
            <a:ext cx="8229600" cy="973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ROS 멀티 컴퓨팅 환경 구축(RemotePC)</a:t>
            </a:r>
            <a:endParaRPr sz="3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1"/>
          <p:cNvSpPr txBox="1">
            <a:spLocks noGrp="1"/>
          </p:cNvSpPr>
          <p:nvPr>
            <p:ph type="body" idx="1"/>
          </p:nvPr>
        </p:nvSpPr>
        <p:spPr>
          <a:xfrm>
            <a:off x="392545" y="1371600"/>
            <a:ext cx="8229600" cy="478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bashrc에 내용 추가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ROS_MASTER_URI : turtlebot의 ip</a:t>
            </a:r>
            <a:endParaRPr/>
          </a:p>
          <a:p>
            <a:pPr marL="742950" marR="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ROS_HOSTNAME : remotePC의 ip</a:t>
            </a:r>
            <a:endParaRPr/>
          </a:p>
          <a:p>
            <a:pPr marL="742950" marR="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export TURTLEBOT3_MODEL=waffle 추가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4114800"/>
            <a:ext cx="7772400" cy="1085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381000" y="93663"/>
            <a:ext cx="8229600" cy="973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ROS 멀티 컴퓨팅 환경 구축(RemotePC)</a:t>
            </a:r>
            <a:endParaRPr sz="3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2"/>
          <p:cNvSpPr txBox="1"/>
          <p:nvPr/>
        </p:nvSpPr>
        <p:spPr>
          <a:xfrm>
            <a:off x="457200" y="1371600"/>
            <a:ext cx="82296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AutoNum type="arabicPeriod"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SSH 설치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0" indent="-34925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None/>
            </a:pP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0" indent="-34925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None/>
            </a:pP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0" indent="-51435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AutoNum type="arabicPeriod"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터틀봇에 접속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0" indent="-34925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None/>
            </a:pP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0" indent="-51435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AutoNum type="arabicPeriod"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(turtlebot터미널)roscore 실행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0" indent="-34925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None/>
            </a:pP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0" indent="-51435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AutoNum type="arabicPeriod"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(remotePC 터미널)연결 확인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2"/>
          <p:cNvSpPr/>
          <p:nvPr/>
        </p:nvSpPr>
        <p:spPr>
          <a:xfrm>
            <a:off x="511908" y="1905000"/>
            <a:ext cx="8153400" cy="815975"/>
          </a:xfrm>
          <a:prstGeom prst="roundRect">
            <a:avLst>
              <a:gd name="adj" fmla="val 16667"/>
            </a:avLst>
          </a:prstGeom>
          <a:solidFill>
            <a:srgbClr val="FFCC66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##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sudo apt install openssh-client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##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sudo apt install openssh-server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22"/>
          <p:cNvSpPr/>
          <p:nvPr/>
        </p:nvSpPr>
        <p:spPr>
          <a:xfrm>
            <a:off x="511908" y="3254375"/>
            <a:ext cx="8153400" cy="549275"/>
          </a:xfrm>
          <a:prstGeom prst="roundRect">
            <a:avLst>
              <a:gd name="adj" fmla="val 16667"/>
            </a:avLst>
          </a:prstGeom>
          <a:solidFill>
            <a:srgbClr val="FFCC66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## 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ssh turtlebot@ip주소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p22"/>
          <p:cNvSpPr/>
          <p:nvPr/>
        </p:nvSpPr>
        <p:spPr>
          <a:xfrm>
            <a:off x="511908" y="4278313"/>
            <a:ext cx="8153400" cy="446088"/>
          </a:xfrm>
          <a:prstGeom prst="roundRect">
            <a:avLst>
              <a:gd name="adj" fmla="val 16667"/>
            </a:avLst>
          </a:prstGeom>
          <a:solidFill>
            <a:srgbClr val="FFCC66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## 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roscore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p22"/>
          <p:cNvSpPr/>
          <p:nvPr/>
        </p:nvSpPr>
        <p:spPr>
          <a:xfrm>
            <a:off x="511908" y="5199064"/>
            <a:ext cx="8153400" cy="446088"/>
          </a:xfrm>
          <a:prstGeom prst="roundRect">
            <a:avLst>
              <a:gd name="adj" fmla="val 16667"/>
            </a:avLst>
          </a:prstGeom>
          <a:solidFill>
            <a:srgbClr val="FFCC66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## 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rostopic list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3" name="Google Shape;14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0600" y="5422108"/>
            <a:ext cx="2971800" cy="849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381000" y="93663"/>
            <a:ext cx="8229600" cy="973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Turtlebot3 테스트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457200" y="1371600"/>
            <a:ext cx="82296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AutoNum type="arabicPeriod"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(turtlebot터미널) 펌웨어 업데이트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0" indent="-34925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None/>
            </a:pP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0" indent="-34925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None/>
            </a:pP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3"/>
          <p:cNvSpPr/>
          <p:nvPr/>
        </p:nvSpPr>
        <p:spPr>
          <a:xfrm>
            <a:off x="511908" y="1905000"/>
            <a:ext cx="8153400" cy="3200400"/>
          </a:xfrm>
          <a:prstGeom prst="roundRect">
            <a:avLst>
              <a:gd name="adj" fmla="val 16667"/>
            </a:avLst>
          </a:prstGeom>
          <a:solidFill>
            <a:srgbClr val="FFCC66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##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export OPENCR_PORT=/dev/ttyACM0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##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export OPENCR_MODEL=waffle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##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rm -rf ./opencr_update.tar.bz2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##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wget https://github.com/ROBOTIS-GIT/OpenCR/raw/master/arduino/opencr_release/shell_update/opencr_update.tar.bz2 &amp;&amp; tar -xvf opencr_update.tar.bz2 &amp;&amp; cd ./opencr_update &amp;&amp; ./update.sh $OPENCR_PORT $OPENCR_MODEL.opencr &amp;&amp; cd ..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M">
  <a:themeElements>
    <a:clrScheme name="TM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1223</Words>
  <Application>Microsoft Office PowerPoint</Application>
  <PresentationFormat>화면 슬라이드 쇼(4:3)</PresentationFormat>
  <Paragraphs>192</Paragraphs>
  <Slides>29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Noto Sans Symbols</vt:lpstr>
      <vt:lpstr>Times New Roman</vt:lpstr>
      <vt:lpstr>Arial Black</vt:lpstr>
      <vt:lpstr>Arial</vt:lpstr>
      <vt:lpstr>TM</vt:lpstr>
      <vt:lpstr>로봇과 센서</vt:lpstr>
      <vt:lpstr>Contents</vt:lpstr>
      <vt:lpstr>1. ROS 멀티 컴퓨팅 환경 구축(Turtlebot)</vt:lpstr>
      <vt:lpstr>1. ROS 멀티 컴퓨팅 환경 구축(Turtlebot)</vt:lpstr>
      <vt:lpstr>1. ROS 멀티 컴퓨팅 환경 구축(Turtlebot)</vt:lpstr>
      <vt:lpstr>1. ROS 멀티 컴퓨팅 환경 구축(RemotePC)</vt:lpstr>
      <vt:lpstr>1. ROS 멀티 컴퓨팅 환경 구축(RemotePC)</vt:lpstr>
      <vt:lpstr>1. ROS 멀티 컴퓨팅 환경 구축(RemotePC)</vt:lpstr>
      <vt:lpstr>2. Turtlebot3 테스트</vt:lpstr>
      <vt:lpstr>2. Turtlebot3 테스트</vt:lpstr>
      <vt:lpstr>2. Turtlebot3 테스트</vt:lpstr>
      <vt:lpstr>3. ROS 도구 – Rviz</vt:lpstr>
      <vt:lpstr>3. ROS 도구 – Rviz</vt:lpstr>
      <vt:lpstr>3. ROS 도구 – Rviz</vt:lpstr>
      <vt:lpstr>3. ROS 도구 – Rviz</vt:lpstr>
      <vt:lpstr>3. ROS 도구 – Rviz</vt:lpstr>
      <vt:lpstr>3. ROS 도구 – Rviz</vt:lpstr>
      <vt:lpstr>3. ROS 도구 – Rviz</vt:lpstr>
      <vt:lpstr>3. ROS 도구 – Rviz</vt:lpstr>
      <vt:lpstr>3. ROS 도구 – Rviz</vt:lpstr>
      <vt:lpstr>3. ROS 도구 – Rviz</vt:lpstr>
      <vt:lpstr>3. ROS 도구 – Rviz</vt:lpstr>
      <vt:lpstr>3. ROS 도구 – Rviz - imu 실습</vt:lpstr>
      <vt:lpstr>3. ROS 도구 – rqt</vt:lpstr>
      <vt:lpstr>3. ROS 도구 – rqt</vt:lpstr>
      <vt:lpstr>3. ROS 도구 – rqt – rqt_image_view</vt:lpstr>
      <vt:lpstr>3. ROS 도구 – rqt – rqt_graph</vt:lpstr>
      <vt:lpstr>3. ROS 도구 – rqt-rqt_plot</vt:lpstr>
      <vt:lpstr>3. ROS 도구 – rqt-rqt_bag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로봇과 센서</dc:title>
  <cp:lastModifiedBy>박 태욱</cp:lastModifiedBy>
  <cp:revision>6</cp:revision>
  <dcterms:modified xsi:type="dcterms:W3CDTF">2018-10-01T02:53:22Z</dcterms:modified>
</cp:coreProperties>
</file>